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D55F4-6D66-47F4-B955-65B1A2569BC4}" type="datetimeFigureOut">
              <a:rPr lang="fr-FR" smtClean="0"/>
              <a:pPr/>
              <a:t>31/12/2020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7D00-AAA9-4005-B30C-2B5B81133B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D55F4-6D66-47F4-B955-65B1A2569BC4}" type="datetimeFigureOut">
              <a:rPr lang="fr-FR" smtClean="0"/>
              <a:pPr/>
              <a:t>31/12/2020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7D00-AAA9-4005-B30C-2B5B81133B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D55F4-6D66-47F4-B955-65B1A2569BC4}" type="datetimeFigureOut">
              <a:rPr lang="fr-FR" smtClean="0"/>
              <a:pPr/>
              <a:t>31/12/2020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7D00-AAA9-4005-B30C-2B5B81133B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D55F4-6D66-47F4-B955-65B1A2569BC4}" type="datetimeFigureOut">
              <a:rPr lang="fr-FR" smtClean="0"/>
              <a:pPr/>
              <a:t>31/12/2020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7D00-AAA9-4005-B30C-2B5B81133B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D55F4-6D66-47F4-B955-65B1A2569BC4}" type="datetimeFigureOut">
              <a:rPr lang="fr-FR" smtClean="0"/>
              <a:pPr/>
              <a:t>31/12/2020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7D00-AAA9-4005-B30C-2B5B81133B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D55F4-6D66-47F4-B955-65B1A2569BC4}" type="datetimeFigureOut">
              <a:rPr lang="fr-FR" smtClean="0"/>
              <a:pPr/>
              <a:t>31/12/2020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7D00-AAA9-4005-B30C-2B5B81133B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D55F4-6D66-47F4-B955-65B1A2569BC4}" type="datetimeFigureOut">
              <a:rPr lang="fr-FR" smtClean="0"/>
              <a:pPr/>
              <a:t>31/12/2020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7D00-AAA9-4005-B30C-2B5B81133B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D55F4-6D66-47F4-B955-65B1A2569BC4}" type="datetimeFigureOut">
              <a:rPr lang="fr-FR" smtClean="0"/>
              <a:pPr/>
              <a:t>31/12/2020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7D00-AAA9-4005-B30C-2B5B81133B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D55F4-6D66-47F4-B955-65B1A2569BC4}" type="datetimeFigureOut">
              <a:rPr lang="fr-FR" smtClean="0"/>
              <a:pPr/>
              <a:t>31/12/2020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7D00-AAA9-4005-B30C-2B5B81133B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D55F4-6D66-47F4-B955-65B1A2569BC4}" type="datetimeFigureOut">
              <a:rPr lang="fr-FR" smtClean="0"/>
              <a:pPr/>
              <a:t>31/12/2020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7D00-AAA9-4005-B30C-2B5B81133B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D55F4-6D66-47F4-B955-65B1A2569BC4}" type="datetimeFigureOut">
              <a:rPr lang="fr-FR" smtClean="0"/>
              <a:pPr/>
              <a:t>31/12/2020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7D00-AAA9-4005-B30C-2B5B81133B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D55F4-6D66-47F4-B955-65B1A2569BC4}" type="datetimeFigureOut">
              <a:rPr lang="fr-FR" smtClean="0"/>
              <a:pPr/>
              <a:t>31/12/2020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47D00-AAA9-4005-B30C-2B5B81133B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00B0F0"/>
                </a:solidFill>
              </a:rPr>
              <a:t>PARTIE B </a:t>
            </a:r>
            <a:r>
              <a:rPr lang="fr-FR" b="1" dirty="0" smtClean="0">
                <a:solidFill>
                  <a:srgbClr val="00B0F0"/>
                </a:solidFill>
              </a:rPr>
              <a:t>- </a:t>
            </a:r>
            <a:r>
              <a:rPr lang="fr-FR" b="1" dirty="0" smtClean="0">
                <a:solidFill>
                  <a:srgbClr val="00B0F0"/>
                </a:solidFill>
              </a:rPr>
              <a:t>REGLES DE BARRE ET DE ROUTE </a:t>
            </a:r>
            <a:endParaRPr lang="fr-FR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71610"/>
          </a:xfrm>
        </p:spPr>
        <p:txBody>
          <a:bodyPr/>
          <a:lstStyle/>
          <a:p>
            <a:pPr algn="ctr">
              <a:buNone/>
            </a:pPr>
            <a:r>
              <a:rPr lang="fr-FR" b="1" i="1" dirty="0" smtClean="0">
                <a:solidFill>
                  <a:srgbClr val="00B0F0"/>
                </a:solidFill>
              </a:rPr>
              <a:t>SECTION I - CONDUITE DES NAVIRES DANS TOUTES LES CONDITIONS DE VISIBILITE </a:t>
            </a:r>
            <a:endParaRPr lang="fr-FR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i="1" dirty="0" smtClean="0">
                <a:solidFill>
                  <a:srgbClr val="00B0F0"/>
                </a:solidFill>
              </a:rPr>
              <a:t>Règle 4 </a:t>
            </a:r>
            <a:r>
              <a:rPr lang="fr-FR" b="1" i="1" dirty="0" smtClean="0">
                <a:solidFill>
                  <a:srgbClr val="00B0F0"/>
                </a:solidFill>
              </a:rPr>
              <a:t>- </a:t>
            </a:r>
            <a:r>
              <a:rPr lang="fr-FR" b="1" i="1" dirty="0" smtClean="0">
                <a:solidFill>
                  <a:srgbClr val="00B0F0"/>
                </a:solidFill>
              </a:rPr>
              <a:t>Champ d'application </a:t>
            </a:r>
            <a:r>
              <a:rPr lang="fr-FR" b="1" i="1" dirty="0"/>
              <a:t/>
            </a:r>
            <a:br>
              <a:rPr lang="fr-FR" b="1" i="1" dirty="0"/>
            </a:b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Les règles de la présente section s'appliquent dans toutes les conditions de </a:t>
            </a:r>
            <a:r>
              <a:rPr lang="fr-FR" b="1" dirty="0" smtClean="0"/>
              <a:t>visibilité</a:t>
            </a:r>
            <a:endParaRPr lang="fr-FR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>
                <a:solidFill>
                  <a:srgbClr val="00B0F0"/>
                </a:solidFill>
              </a:rPr>
              <a:t>Règle 5 - Veille </a:t>
            </a:r>
            <a:endParaRPr lang="fr-FR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Tout navire doit en permanence assurer une veille visuelle et auditive appropriée, en utilisant également tous les moyens disponibles qui sont adaptés aux </a:t>
            </a:r>
            <a:r>
              <a:rPr lang="fr-FR" b="1" dirty="0" smtClean="0"/>
              <a:t>circonstances </a:t>
            </a:r>
            <a:r>
              <a:rPr lang="fr-FR" b="1" dirty="0"/>
              <a:t>et conditions existantes, de manière à permettre une pleine appréciation de la situation et du risque d'abordage.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 descr="https://www.permis-bateau.fr/site/images/normal/Test-gratuit4df39189d7196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384175"/>
            <a:ext cx="7620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i="1" dirty="0" smtClean="0">
                <a:solidFill>
                  <a:srgbClr val="00B0F0"/>
                </a:solidFill>
              </a:rPr>
              <a:t>Règle 6 - Vitesse de sécurité </a:t>
            </a:r>
            <a:endParaRPr lang="fr-FR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b="1" dirty="0"/>
              <a:t>Tout navire doit maintenir en permanence une vitesse de sécurité telle qu'il puisse prendre des mesures appropriées et efficaces pour éviter un abordage et pour s'</a:t>
            </a:r>
            <a:r>
              <a:rPr lang="fr-FR" b="1" dirty="0" err="1"/>
              <a:t>ar-rêter</a:t>
            </a:r>
            <a:r>
              <a:rPr lang="fr-FR" b="1" dirty="0"/>
              <a:t> sur une distance adaptée aux circonstances et conditions existantes. </a:t>
            </a:r>
          </a:p>
          <a:p>
            <a:r>
              <a:rPr lang="fr-FR" b="1" dirty="0"/>
              <a:t>Les facteurs suivants doivent notamment être pris en considération pour déterminer la vitesse de sécurité :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42919"/>
            <a:ext cx="8229600" cy="5072098"/>
          </a:xfrm>
        </p:spPr>
        <p:txBody>
          <a:bodyPr>
            <a:normAutofit fontScale="77500" lnSpcReduction="20000"/>
          </a:bodyPr>
          <a:lstStyle/>
          <a:p>
            <a:r>
              <a:rPr lang="fr-FR" b="1" dirty="0"/>
              <a:t>a) Pour tous les navires : </a:t>
            </a:r>
          </a:p>
          <a:p>
            <a:r>
              <a:rPr lang="fr-FR" b="1" dirty="0"/>
              <a:t>i) la visibilité ; </a:t>
            </a:r>
          </a:p>
          <a:p>
            <a:r>
              <a:rPr lang="fr-FR" b="1" dirty="0"/>
              <a:t>ii) la densité du trafic et notamment les concentrations de navires de pêche ou de tous autres navires ; </a:t>
            </a:r>
          </a:p>
          <a:p>
            <a:r>
              <a:rPr lang="fr-FR" b="1" dirty="0"/>
              <a:t>iii) la capacité de </a:t>
            </a:r>
            <a:r>
              <a:rPr lang="fr-FR" b="1" dirty="0" smtClean="0"/>
              <a:t>manœuvre </a:t>
            </a:r>
            <a:r>
              <a:rPr lang="fr-FR" b="1" dirty="0"/>
              <a:t>du navire et plus particulièrement sa distance d'arrêt et ses qualités de giration dans les conditions existantes ; </a:t>
            </a:r>
          </a:p>
          <a:p>
            <a:r>
              <a:rPr lang="fr-FR" b="1" dirty="0"/>
              <a:t>iv) de nuit, la présence d'un arrière-plan lumineux tel que celui créé par des feux côtiers ou une diffusion de la lumière des propres feux du navire ; </a:t>
            </a:r>
          </a:p>
          <a:p>
            <a:r>
              <a:rPr lang="fr-FR" b="1" dirty="0"/>
              <a:t>v) l’état du vent, de la mer et des courants et la proximité de risques pour la navigation ; </a:t>
            </a:r>
          </a:p>
          <a:p>
            <a:r>
              <a:rPr lang="fr-FR" b="1" dirty="0"/>
              <a:t>vi) le tirant d'eau en fonction de la profondeur d'eau disponible.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42918"/>
            <a:ext cx="8401080" cy="5483245"/>
          </a:xfrm>
        </p:spPr>
        <p:txBody>
          <a:bodyPr>
            <a:normAutofit fontScale="62500" lnSpcReduction="20000"/>
          </a:bodyPr>
          <a:lstStyle/>
          <a:p>
            <a:endParaRPr lang="fr-FR" dirty="0" smtClean="0"/>
          </a:p>
          <a:p>
            <a:r>
              <a:rPr lang="fr-FR" sz="3400" b="1" dirty="0" smtClean="0"/>
              <a:t>b</a:t>
            </a:r>
            <a:r>
              <a:rPr lang="fr-FR" sz="3400" b="1" dirty="0"/>
              <a:t>) De plus, par les navires qui utilisent un radar </a:t>
            </a:r>
            <a:r>
              <a:rPr lang="fr-FR" sz="3400" b="1" dirty="0" smtClean="0"/>
              <a:t>:</a:t>
            </a:r>
          </a:p>
          <a:p>
            <a:pPr>
              <a:buNone/>
            </a:pPr>
            <a:r>
              <a:rPr lang="fr-FR" sz="3400" b="1" dirty="0"/>
              <a:t>i) les caractéristiques, l'efficacité et les limites d'utilisation de l'équipement radar ; </a:t>
            </a:r>
          </a:p>
          <a:p>
            <a:pPr>
              <a:buNone/>
            </a:pPr>
            <a:r>
              <a:rPr lang="fr-FR" sz="3400" b="1" dirty="0"/>
              <a:t>ii) les limitations qui résultent de l'échelle de portée utilisée sur le radar ; </a:t>
            </a:r>
          </a:p>
          <a:p>
            <a:pPr>
              <a:buNone/>
            </a:pPr>
            <a:r>
              <a:rPr lang="fr-FR" sz="3400" b="1" dirty="0"/>
              <a:t>iii) l'effet de l'état de la mer, des conditions météorologiques et d'autres sources de brouillage sur la détection au radar ; </a:t>
            </a:r>
          </a:p>
          <a:p>
            <a:pPr>
              <a:buNone/>
            </a:pPr>
            <a:r>
              <a:rPr lang="fr-FR" sz="3400" b="1" dirty="0"/>
              <a:t>iv) le fait que les petits bâtiments, les glaces et d'autres objets flottants </a:t>
            </a:r>
            <a:r>
              <a:rPr lang="fr-FR" sz="3400" b="1" dirty="0" smtClean="0"/>
              <a:t>peuvent </a:t>
            </a:r>
            <a:r>
              <a:rPr lang="fr-FR" sz="3400" b="1" dirty="0"/>
              <a:t>ne pas être décelés par le radar à une distance suffisante ; </a:t>
            </a:r>
          </a:p>
          <a:p>
            <a:pPr>
              <a:buNone/>
            </a:pPr>
            <a:r>
              <a:rPr lang="fr-FR" sz="3400" b="1" dirty="0"/>
              <a:t>v) le nombre, la position et le mouvement des navires détectés par le radar ; </a:t>
            </a:r>
          </a:p>
          <a:p>
            <a:pPr>
              <a:buNone/>
            </a:pPr>
            <a:r>
              <a:rPr lang="fr-FR" sz="3400" b="1" dirty="0"/>
              <a:t>vi) le fait qu'il est possible d'apprécier plus exactement la visibilité lorsque le radar est utilisé pour déterminer la distance des navires et des autres objets situés dans les parages.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407</Words>
  <Application>Microsoft Office PowerPoint</Application>
  <PresentationFormat>Affichage à l'écran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PARTIE B - REGLES DE BARRE ET DE ROUTE </vt:lpstr>
      <vt:lpstr>Diapositive 2</vt:lpstr>
      <vt:lpstr>Règle 4 - Champ d'application   </vt:lpstr>
      <vt:lpstr>Règle 5 - Veille </vt:lpstr>
      <vt:lpstr>Diapositive 5</vt:lpstr>
      <vt:lpstr>Règle 6 - Vitesse de sécurité </vt:lpstr>
      <vt:lpstr>Diapositive 7</vt:lpstr>
      <vt:lpstr>Diapositive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PARTIE B -- REGLES DE BARRE ET DE ROUTE</dc:title>
  <dc:creator>hp</dc:creator>
  <cp:lastModifiedBy>hp</cp:lastModifiedBy>
  <cp:revision>6</cp:revision>
  <dcterms:created xsi:type="dcterms:W3CDTF">2020-12-30T19:26:31Z</dcterms:created>
  <dcterms:modified xsi:type="dcterms:W3CDTF">2020-12-31T19:24:41Z</dcterms:modified>
</cp:coreProperties>
</file>